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88" r:id="rId1"/>
  </p:sldMasterIdLst>
  <p:notesMasterIdLst>
    <p:notesMasterId r:id="rId17"/>
  </p:notesMasterIdLst>
  <p:handoutMasterIdLst>
    <p:handoutMasterId r:id="rId18"/>
  </p:handoutMasterIdLst>
  <p:sldIdLst>
    <p:sldId id="364" r:id="rId2"/>
    <p:sldId id="365" r:id="rId3"/>
    <p:sldId id="366" r:id="rId4"/>
    <p:sldId id="367" r:id="rId5"/>
    <p:sldId id="396" r:id="rId6"/>
    <p:sldId id="388" r:id="rId7"/>
    <p:sldId id="376" r:id="rId8"/>
    <p:sldId id="378" r:id="rId9"/>
    <p:sldId id="390" r:id="rId10"/>
    <p:sldId id="391" r:id="rId11"/>
    <p:sldId id="392" r:id="rId12"/>
    <p:sldId id="394" r:id="rId13"/>
    <p:sldId id="385" r:id="rId14"/>
    <p:sldId id="386" r:id="rId15"/>
    <p:sldId id="387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ycha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94922" autoAdjust="0"/>
  </p:normalViewPr>
  <p:slideViewPr>
    <p:cSldViewPr>
      <p:cViewPr>
        <p:scale>
          <a:sx n="98" d="100"/>
          <a:sy n="98" d="100"/>
        </p:scale>
        <p:origin x="-202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4/10/2013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E5524-D214-4D44-90A7-5679C628A2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5178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4/10/2013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C1A2D-46FB-4445-9E63-3D1EA5E3BD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223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61135-3E84-463D-BAF3-AC9A1B1380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1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smtClean="0"/>
              <a:t>4/10/2013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C1A2D-46FB-4445-9E63-3D1EA5E3BDF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04/10/2013</a:t>
            </a:r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by Ayca Karacay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6910BD-DF1A-4A0D-8C09-6E2DD3141F2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J:\MVI_1591.AVI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bg1">
                <a:tint val="95000"/>
                <a:satMod val="200000"/>
              </a:schemeClr>
              <a:schemeClr val="bg1">
                <a:shade val="80000"/>
                <a:satMod val="100000"/>
              </a:schemeClr>
            </a:duotone>
            <a:lum/>
          </a:blip>
          <a:srcRect/>
          <a:tile tx="0" ty="0" sx="29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340768"/>
            <a:ext cx="9448800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4400" b="1" dirty="0" smtClean="0">
                <a:latin typeface="Calibri" pitchFamily="34" charset="0"/>
              </a:rPr>
              <a:t>Searching for blind faults: the Haiti subsurface imaging project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763688" y="4149080"/>
            <a:ext cx="597666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		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ERAY KOCEL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	                      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with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Robert R. Stewart, Paul Mann, </a:t>
            </a:r>
          </a:p>
          <a:p>
            <a:pPr eaLnBrk="1" hangingPunct="1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Li Chang and Anoop William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eaLnBrk="1" hangingPunct="1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                                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University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of Houston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6632"/>
            <a:ext cx="2088232" cy="12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65" y="141140"/>
            <a:ext cx="1978156" cy="1234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39952" y="116632"/>
            <a:ext cx="1224136" cy="125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10</a:t>
            </a:fld>
            <a:endParaRPr lang="tr-T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789040"/>
            <a:ext cx="4718186" cy="290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7" y="764704"/>
            <a:ext cx="639555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Results: P and S Wave Refraction Analysis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755576" y="2348880"/>
            <a:ext cx="5760640" cy="0"/>
          </a:xfrm>
          <a:prstGeom prst="line">
            <a:avLst/>
          </a:prstGeom>
          <a:ln w="1587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899592" y="1340768"/>
            <a:ext cx="792088" cy="864096"/>
          </a:xfrm>
          <a:prstGeom prst="roundRect">
            <a:avLst/>
          </a:prstGeom>
          <a:noFill/>
          <a:ln w="158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44008" y="1340768"/>
            <a:ext cx="792088" cy="864096"/>
          </a:xfrm>
          <a:prstGeom prst="roundRect">
            <a:avLst/>
          </a:prstGeom>
          <a:noFill/>
          <a:ln w="158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4644008" y="5229200"/>
            <a:ext cx="792088" cy="864096"/>
          </a:xfrm>
          <a:prstGeom prst="roundRect">
            <a:avLst/>
          </a:prstGeom>
          <a:noFill/>
          <a:ln w="158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6516216" y="5229200"/>
            <a:ext cx="792088" cy="864096"/>
          </a:xfrm>
          <a:prstGeom prst="roundRect">
            <a:avLst/>
          </a:prstGeom>
          <a:noFill/>
          <a:ln w="15875">
            <a:solidFill>
              <a:srgbClr val="7030A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128792" y="836712"/>
            <a:ext cx="233975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  V</a:t>
            </a:r>
            <a:r>
              <a:rPr lang="en-US" sz="2400" b="1" baseline="-25000" dirty="0" smtClean="0">
                <a:latin typeface="Calibri" pitchFamily="34" charset="0"/>
              </a:rPr>
              <a:t>p</a:t>
            </a:r>
            <a:r>
              <a:rPr lang="en-US" b="1" dirty="0" smtClean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structure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Selected shots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4293096"/>
            <a:ext cx="35283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      V</a:t>
            </a:r>
            <a:r>
              <a:rPr lang="en-US" sz="2400" b="1" baseline="-25000" dirty="0" smtClean="0">
                <a:latin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</a:rPr>
              <a:t> structure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Velocity transitions at similar offset </a:t>
            </a:r>
          </a:p>
        </p:txBody>
      </p:sp>
      <p:sp>
        <p:nvSpPr>
          <p:cNvPr id="25" name="Isosceles Triangle 24"/>
          <p:cNvSpPr/>
          <p:nvPr/>
        </p:nvSpPr>
        <p:spPr>
          <a:xfrm rot="10800000">
            <a:off x="6876256" y="2132856"/>
            <a:ext cx="216024" cy="144016"/>
          </a:xfrm>
          <a:prstGeom prst="triangle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11</a:t>
            </a:fld>
            <a:endParaRPr lang="tr-TR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Results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92696"/>
            <a:ext cx="546606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3573016"/>
            <a:ext cx="5616624" cy="296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6156176" y="404664"/>
            <a:ext cx="411480" cy="369332"/>
            <a:chOff x="2133600" y="6069928"/>
            <a:chExt cx="685800" cy="447527"/>
          </a:xfrm>
        </p:grpSpPr>
        <p:cxnSp>
          <p:nvCxnSpPr>
            <p:cNvPr id="14" name="Straight Arrow Connector 13"/>
            <p:cNvCxnSpPr/>
            <p:nvPr/>
          </p:nvCxnSpPr>
          <p:spPr>
            <a:xfrm>
              <a:off x="2133600" y="64008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178420" y="6069928"/>
              <a:ext cx="609600" cy="44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N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156176" y="3419708"/>
            <a:ext cx="411480" cy="369332"/>
            <a:chOff x="2133600" y="6069928"/>
            <a:chExt cx="685800" cy="447527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133600" y="64008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178420" y="6069928"/>
              <a:ext cx="609600" cy="44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N</a:t>
              </a:r>
              <a:endParaRPr lang="en-US" b="1" dirty="0">
                <a:latin typeface="Calibri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 rot="16200000">
            <a:off x="185565" y="1910781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TIME (ms)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257573" y="4863107"/>
            <a:ext cx="144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DEPTH (m)</a:t>
            </a:r>
            <a:endParaRPr lang="en-US" sz="14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52320" y="6543140"/>
            <a:ext cx="3528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Calibri" pitchFamily="34" charset="0"/>
              </a:rPr>
              <a:t>Courtesy of Craig </a:t>
            </a:r>
            <a:r>
              <a:rPr lang="en-US" sz="1050" dirty="0" err="1" smtClean="0">
                <a:latin typeface="Calibri" pitchFamily="34" charset="0"/>
              </a:rPr>
              <a:t>Hyslop</a:t>
            </a:r>
            <a:endParaRPr lang="en-US" sz="1050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88224" y="1281534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Discontinuity profiles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16216" y="4244895"/>
            <a:ext cx="2537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Reflectivity match with interpreted fault locations </a:t>
            </a:r>
          </a:p>
          <a:p>
            <a:endParaRPr lang="en-US" dirty="0" smtClean="0">
              <a:latin typeface="Calibri" pitchFamily="34" charset="0"/>
            </a:endParaRP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27984" y="3607520"/>
            <a:ext cx="360040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3491880" y="559713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OFFSET (m)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12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Preliminary Results from Nodes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052736"/>
            <a:ext cx="7033254" cy="3269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956376" y="1052736"/>
            <a:ext cx="648072" cy="3312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77240" y="1245289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7240" y="1567825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200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77240" y="184482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300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5722" y="919753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240" y="221589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400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268" y="4142861"/>
            <a:ext cx="5040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1000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7240" y="387208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900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77240" y="3501008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800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7240" y="3212976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700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7240" y="2892847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600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77240" y="2564904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500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3588" y="830493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120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83968" y="8367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60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483768" y="8367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30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84168" y="836712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alibri" pitchFamily="34" charset="0"/>
              </a:rPr>
              <a:t>90</a:t>
            </a:r>
            <a:endParaRPr lang="en-US" sz="12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43808" y="5264040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Stitch the data (4 days)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Processing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Imaging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Integrated interpretation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83768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Data acquisition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>
                <a:latin typeface="Calibri" pitchFamily="34" charset="0"/>
              </a:rPr>
              <a:t>Geometry setup</a:t>
            </a:r>
          </a:p>
        </p:txBody>
      </p:sp>
      <p:sp>
        <p:nvSpPr>
          <p:cNvPr id="29" name="TextBox 28"/>
          <p:cNvSpPr txBox="1"/>
          <p:nvPr/>
        </p:nvSpPr>
        <p:spPr>
          <a:xfrm rot="16200000">
            <a:off x="181208" y="2450477"/>
            <a:ext cx="10157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Time (ms)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95936" y="692696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Receiver #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504" y="1124744"/>
            <a:ext cx="88569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P-wave velocities of 400-2350 m/s for the top 800 ms of the near-surface at </a:t>
            </a:r>
            <a:r>
              <a:rPr lang="en-US" dirty="0" err="1" smtClean="0">
                <a:latin typeface="Calibri" pitchFamily="34" charset="0"/>
              </a:rPr>
              <a:t>Léogâne</a:t>
            </a:r>
            <a:r>
              <a:rPr lang="en-US" dirty="0" smtClean="0">
                <a:latin typeface="Calibri" pitchFamily="34" charset="0"/>
              </a:rPr>
              <a:t> </a:t>
            </a:r>
          </a:p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The stacked section shows multiple discontinuity profiles whose location coincides with the anomalies observed at P and S wave refraction velocity profile retrieval and processing</a:t>
            </a:r>
          </a:p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 lvl="8">
              <a:lnSpc>
                <a:spcPct val="150000"/>
              </a:lnSpc>
              <a:buSzPct val="130000"/>
            </a:pPr>
            <a:r>
              <a:rPr lang="en-US" b="1" dirty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Future </a:t>
            </a:r>
            <a:r>
              <a:rPr lang="en-US" b="1" dirty="0" smtClean="0">
                <a:ln w="635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Work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Further processing of Node data</a:t>
            </a:r>
          </a:p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Gravity modeling</a:t>
            </a:r>
          </a:p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Integration of data</a:t>
            </a:r>
          </a:p>
          <a:p>
            <a:pPr>
              <a:lnSpc>
                <a:spcPct val="150000"/>
              </a:lnSpc>
              <a:buSzPct val="130000"/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New surveys for late 2013, early 2014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Possible collaboration for marine shooting, continuous node recording at land</a:t>
            </a:r>
          </a:p>
          <a:p>
            <a:pPr lvl="3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Ship </a:t>
            </a:r>
            <a:r>
              <a:rPr lang="en-US" dirty="0" err="1" smtClean="0">
                <a:latin typeface="Calibri" pitchFamily="34" charset="0"/>
              </a:rPr>
              <a:t>Vibroseis</a:t>
            </a:r>
            <a:r>
              <a:rPr lang="en-US" dirty="0" smtClean="0">
                <a:latin typeface="Calibri" pitchFamily="34" charset="0"/>
              </a:rPr>
              <a:t> for 2014 surveys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Summary and Future Work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6" name="Picture 2" descr="C:\Users\ekocel\Downloads\860127_523191551059583_766621049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304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THANK YOU</a:t>
            </a: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409700" y="105690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808" y="36488"/>
            <a:ext cx="942399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sz="2800" dirty="0" smtClean="0">
              <a:latin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Calibri" pitchFamily="34" charset="0"/>
                <a:cs typeface="Calibri" pitchFamily="34" charset="0"/>
              </a:rPr>
              <a:t>Allied Geophysical Laboratories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Geoscientists Without Borders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Global Geophysical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Haiti Bureau of Mines and Energy 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employees</a:t>
            </a:r>
            <a:endParaRPr lang="en-US" sz="2800" b="1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Soumya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Roy, Craig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Hyslop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Naila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  <a:cs typeface="Calibri" pitchFamily="34" charset="0"/>
              </a:rPr>
              <a:t>Dowla</a:t>
            </a:r>
            <a:endParaRPr lang="en-US" sz="2800" dirty="0" smtClean="0"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 err="1" smtClean="0">
                <a:latin typeface="Calibri" pitchFamily="34" charset="0"/>
                <a:cs typeface="Calibri" pitchFamily="34" charset="0"/>
              </a:rPr>
              <a:t>Gedco</a:t>
            </a:r>
            <a:r>
              <a:rPr lang="en-US" sz="2800" b="1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2800" dirty="0" smtClean="0">
                <a:latin typeface="Calibri" pitchFamily="34" charset="0"/>
                <a:cs typeface="Calibri" pitchFamily="34" charset="0"/>
              </a:rPr>
              <a:t>processing software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15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Acknowledgements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011" y="5384616"/>
            <a:ext cx="2088232" cy="128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959" y="5229200"/>
            <a:ext cx="2208838" cy="137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3658" y="5229200"/>
            <a:ext cx="1364526" cy="1399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301208"/>
            <a:ext cx="1368152" cy="1379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680491"/>
            <a:ext cx="867645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Introduction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At 2010, Haiti was struck by a magnitude 7.0 earthquake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Project with many aspects: </a:t>
            </a:r>
          </a:p>
          <a:p>
            <a:pPr lvl="6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Geophysical: Acquisition &amp; processing &amp; interpretation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libri" pitchFamily="34" charset="0"/>
            </a:endParaRPr>
          </a:p>
          <a:p>
            <a:pPr lvl="6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H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umanitarian and technical</a:t>
            </a:r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Survey Area &amp; Geology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Main strike slip fault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Enriquillo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–Plantain Garden fault zone, EPGFZ)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R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ecent studies proposed slips on previously unrecognized, neighboring faults (</a:t>
            </a:r>
            <a:r>
              <a:rPr lang="en-US" sz="16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Léogâne</a:t>
            </a: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</a:t>
            </a:r>
          </a:p>
          <a:p>
            <a:pPr lvl="3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Survey Acquisition Details and Location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600 m P-wave cable line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600 m S-wave cable line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4 km P-wave Node line </a:t>
            </a:r>
          </a:p>
          <a:p>
            <a:pPr lvl="3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Data Processing</a:t>
            </a:r>
          </a:p>
          <a:p>
            <a:pPr marL="1371600" lvl="6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Successful image of 800 ms for P-AWD line</a:t>
            </a:r>
          </a:p>
          <a:p>
            <a:pPr marL="1371600" lvl="6"/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Summary</a:t>
            </a:r>
          </a:p>
          <a:p>
            <a:pPr lvl="3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Discontinuity profiles with prominent velocity transitions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 smtClean="0">
              <a:latin typeface="Calibri" pitchFamily="34" charset="0"/>
            </a:endParaRPr>
          </a:p>
          <a:p>
            <a:endParaRPr lang="en-US" sz="2400" dirty="0">
              <a:latin typeface="Calibri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Outline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Introduction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67544" y="339621"/>
            <a:ext cx="82809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>
              <a:latin typeface="Calibri" pitchFamily="34" charset="0"/>
            </a:endParaRP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On 12 January, 2010, Haiti was struck by a magnitude 7.0 earthquake. An estimated </a:t>
            </a:r>
            <a:r>
              <a:rPr lang="en-US" b="1" dirty="0" smtClean="0">
                <a:latin typeface="Calibri" pitchFamily="34" charset="0"/>
              </a:rPr>
              <a:t>three million people </a:t>
            </a:r>
            <a:r>
              <a:rPr lang="en-US" dirty="0" smtClean="0">
                <a:latin typeface="Calibri" pitchFamily="34" charset="0"/>
              </a:rPr>
              <a:t>were affected by the quake and the death count was estimated at </a:t>
            </a:r>
            <a:r>
              <a:rPr lang="en-US" b="1" dirty="0" smtClean="0">
                <a:latin typeface="Calibri" pitchFamily="34" charset="0"/>
              </a:rPr>
              <a:t>220,000.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Vital infrastructure loss. This includes hospitals in the capital; air, sea, and land transport facilities; and communication systems.</a:t>
            </a:r>
          </a:p>
          <a:p>
            <a:endParaRPr lang="en-US" dirty="0" smtClean="0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91650"/>
            <a:ext cx="3855038" cy="2578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86804" y="836712"/>
            <a:ext cx="8748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Recent studies proposed that the main slip were on previously unrecognized, neighboring faults (</a:t>
            </a:r>
            <a:r>
              <a:rPr lang="en-US" dirty="0" err="1" smtClean="0">
                <a:latin typeface="Calibri" pitchFamily="34" charset="0"/>
              </a:rPr>
              <a:t>Léogâne</a:t>
            </a:r>
            <a:r>
              <a:rPr lang="en-US" dirty="0" smtClean="0">
                <a:latin typeface="Calibri" pitchFamily="34" charset="0"/>
              </a:rPr>
              <a:t>)</a:t>
            </a:r>
          </a:p>
          <a:p>
            <a:endParaRPr lang="en-US" dirty="0" smtClean="0">
              <a:latin typeface="Calibri" pitchFamily="34" charset="0"/>
            </a:endParaRPr>
          </a:p>
          <a:p>
            <a:r>
              <a:rPr lang="en-US" dirty="0" smtClean="0">
                <a:latin typeface="Calibri" pitchFamily="34" charset="0"/>
              </a:rPr>
              <a:t>There are blind thrust faults associated with the </a:t>
            </a:r>
            <a:r>
              <a:rPr lang="en-US" dirty="0" err="1" smtClean="0">
                <a:latin typeface="Calibri" pitchFamily="34" charset="0"/>
              </a:rPr>
              <a:t>Enriquillo</a:t>
            </a:r>
            <a:r>
              <a:rPr lang="en-US" dirty="0" smtClean="0">
                <a:latin typeface="Calibri" pitchFamily="34" charset="0"/>
              </a:rPr>
              <a:t>-Plantain Garden fault system over which Haiti lies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2446" y="2803939"/>
            <a:ext cx="7920880" cy="355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upload.wikimedia.org/wikipedia/commons/c/ce/Haitian_national_palace_earthqu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148" y="3284984"/>
            <a:ext cx="3867084" cy="257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172400" y="6479758"/>
            <a:ext cx="12241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Calibri" pitchFamily="34" charset="0"/>
              </a:rPr>
              <a:t>wikipedia</a:t>
            </a:r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3" y="625253"/>
            <a:ext cx="6147329" cy="4202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Survey Area &amp; Geology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1640" y="5229200"/>
            <a:ext cx="876300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Léogâne</a:t>
            </a:r>
            <a:r>
              <a:rPr lang="en-US" dirty="0" smtClean="0">
                <a:latin typeface="Calibri" pitchFamily="34" charset="0"/>
              </a:rPr>
              <a:t> fan: filled with soft sediments, how thick?, underlying rock type? 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Characterizing near-surface sediments physical properties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Image proposed blind </a:t>
            </a:r>
            <a:r>
              <a:rPr lang="en-US" dirty="0" err="1" smtClean="0">
                <a:latin typeface="Calibri" pitchFamily="34" charset="0"/>
              </a:rPr>
              <a:t>Léogâne</a:t>
            </a:r>
            <a:r>
              <a:rPr lang="en-US" dirty="0" smtClean="0">
                <a:latin typeface="Calibri" pitchFamily="34" charset="0"/>
              </a:rPr>
              <a:t> Fault, dipping angl</a:t>
            </a:r>
            <a:r>
              <a:rPr lang="en-US" dirty="0">
                <a:latin typeface="Calibri" pitchFamily="34" charset="0"/>
              </a:rPr>
              <a:t>e</a:t>
            </a:r>
            <a:r>
              <a:rPr lang="en-US" dirty="0" smtClean="0">
                <a:latin typeface="Calibri" pitchFamily="34" charset="0"/>
              </a:rPr>
              <a:t>? , direction? , depth?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31640" y="4797152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  Over 5km of 2D seismic line at Léogâne area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  Gravity survey along the seismic profile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  25 km wide spread gravity survey from Jacmel to Léogâne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   10km wide spread gravity survey around Petionville area</a:t>
            </a:r>
          </a:p>
          <a:p>
            <a:pPr>
              <a:buFont typeface="Arial" pitchFamily="34" charset="0"/>
              <a:buChar char="•"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836712"/>
            <a:ext cx="5288928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5</a:t>
            </a:fld>
            <a:endParaRPr lang="tr-TR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475252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5778" y="4581128"/>
            <a:ext cx="573234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Lab. Measurements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09446" y="5229200"/>
            <a:ext cx="3024336" cy="1232847"/>
            <a:chOff x="709446" y="5229200"/>
            <a:chExt cx="3024336" cy="1232847"/>
          </a:xfrm>
        </p:grpSpPr>
        <p:grpSp>
          <p:nvGrpSpPr>
            <p:cNvPr id="15" name="Group 14"/>
            <p:cNvGrpSpPr/>
            <p:nvPr/>
          </p:nvGrpSpPr>
          <p:grpSpPr>
            <a:xfrm>
              <a:off x="709446" y="5229200"/>
              <a:ext cx="3024336" cy="698594"/>
              <a:chOff x="709446" y="5229200"/>
              <a:chExt cx="3024336" cy="69859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30413" y="5229200"/>
                <a:ext cx="2441822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</a:rPr>
                  <a:t>metamorphosed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</a:rPr>
                  <a:t>limestone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755576" y="5589240"/>
                <a:ext cx="173111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600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</a:rPr>
                  <a:t>layered </a:t>
                </a:r>
                <a:r>
                  <a:rPr lang="en-US" sz="1600" b="1" dirty="0" smtClean="0">
                    <a:solidFill>
                      <a:schemeClr val="bg1">
                        <a:lumMod val="50000"/>
                      </a:schemeClr>
                    </a:solidFill>
                    <a:latin typeface="Calibri" pitchFamily="34" charset="0"/>
                  </a:rPr>
                  <a:t>limestone </a:t>
                </a:r>
                <a:endParaRPr lang="en-US" sz="1600" b="1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709446" y="5589240"/>
                <a:ext cx="30243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en-US" sz="1600" dirty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4" name="Rectangle 13"/>
            <p:cNvSpPr/>
            <p:nvPr/>
          </p:nvSpPr>
          <p:spPr>
            <a:xfrm>
              <a:off x="755576" y="5877272"/>
              <a:ext cx="230425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highly degraded igneous rock (most likely </a:t>
              </a:r>
              <a:r>
                <a:rPr lang="en-US" sz="1600" b="1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basalt</a:t>
              </a:r>
              <a:r>
                <a:rPr lang="en-US" sz="1600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)</a:t>
              </a:r>
              <a:endParaRPr lang="en-US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796136" y="2206605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Sample B </a:t>
            </a:r>
            <a:r>
              <a:rPr lang="en-US" dirty="0" smtClean="0">
                <a:latin typeface="Calibri" pitchFamily="34" charset="0"/>
              </a:rPr>
              <a:t>is the expected bedrock type </a:t>
            </a:r>
            <a:r>
              <a:rPr lang="en-US" dirty="0">
                <a:latin typeface="Calibri" pitchFamily="34" charset="0"/>
              </a:rPr>
              <a:t>for </a:t>
            </a:r>
            <a:r>
              <a:rPr lang="en-US" dirty="0" err="1">
                <a:latin typeface="Calibri" pitchFamily="34" charset="0"/>
              </a:rPr>
              <a:t>Léogâne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surveys</a:t>
            </a:r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6</a:t>
            </a:fld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836712"/>
            <a:ext cx="5904656" cy="412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Survey Area &amp; Acquisition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296601" y="3549266"/>
            <a:ext cx="0" cy="57606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04327" y="3548508"/>
            <a:ext cx="0" cy="57606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115616" y="5013176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Calibri" pitchFamily="34" charset="0"/>
              </a:rPr>
              <a:t>P-AWD Line</a:t>
            </a:r>
            <a:r>
              <a:rPr lang="en-US" b="1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600 m long</a:t>
            </a:r>
          </a:p>
          <a:p>
            <a:r>
              <a:rPr lang="en-US" dirty="0" smtClean="0">
                <a:latin typeface="Calibri" pitchFamily="34" charset="0"/>
              </a:rPr>
              <a:t>	      5 m shot and receiver spacing</a:t>
            </a:r>
          </a:p>
          <a:p>
            <a:r>
              <a:rPr lang="en-US" dirty="0" smtClean="0">
                <a:latin typeface="Calibri" pitchFamily="34" charset="0"/>
              </a:rPr>
              <a:t>	      Vertical weight drop with vertical geophones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43608" y="5877272"/>
            <a:ext cx="6516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 S-AWD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</a:rPr>
              <a:t>Line</a:t>
            </a:r>
            <a:r>
              <a:rPr lang="en-US" b="1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600 m long</a:t>
            </a:r>
          </a:p>
          <a:p>
            <a:r>
              <a:rPr lang="en-US" dirty="0" smtClean="0">
                <a:latin typeface="Calibri" pitchFamily="34" charset="0"/>
              </a:rPr>
              <a:t>	      5 m shot and receiver spacing</a:t>
            </a:r>
          </a:p>
          <a:p>
            <a:r>
              <a:rPr lang="en-US" dirty="0" smtClean="0">
                <a:latin typeface="Calibri" pitchFamily="34" charset="0"/>
              </a:rPr>
              <a:t>	      Tilted weight drop with horizontal geophones	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27584" y="5180999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Calibri" pitchFamily="34" charset="0"/>
              </a:rPr>
              <a:t>N-AWD Line</a:t>
            </a:r>
            <a:r>
              <a:rPr lang="en-US" b="1" dirty="0" smtClean="0">
                <a:latin typeface="Calibri" pitchFamily="34" charset="0"/>
              </a:rPr>
              <a:t>: </a:t>
            </a:r>
            <a:r>
              <a:rPr lang="en-US" dirty="0" smtClean="0">
                <a:latin typeface="Calibri" pitchFamily="34" charset="0"/>
              </a:rPr>
              <a:t>4 </a:t>
            </a:r>
            <a:r>
              <a:rPr lang="en-US" dirty="0" smtClean="0">
                <a:latin typeface="Calibri" pitchFamily="34" charset="0"/>
              </a:rPr>
              <a:t>km long</a:t>
            </a:r>
          </a:p>
          <a:p>
            <a:r>
              <a:rPr lang="en-US" dirty="0" smtClean="0">
                <a:latin typeface="Calibri" pitchFamily="34" charset="0"/>
              </a:rPr>
              <a:t>	      10 m shot and receiver spacing</a:t>
            </a:r>
          </a:p>
          <a:p>
            <a:r>
              <a:rPr lang="en-US" dirty="0" smtClean="0">
                <a:latin typeface="Calibri" pitchFamily="34" charset="0"/>
              </a:rPr>
              <a:t>	      Vertical weight drop with vertical geophone array	</a:t>
            </a:r>
          </a:p>
          <a:p>
            <a:endParaRPr lang="en-US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044" y="850103"/>
            <a:ext cx="4153677" cy="2903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Straight Connector 40"/>
          <p:cNvCxnSpPr/>
          <p:nvPr/>
        </p:nvCxnSpPr>
        <p:spPr>
          <a:xfrm>
            <a:off x="2304127" y="2926460"/>
            <a:ext cx="0" cy="28727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2472651" y="2915343"/>
            <a:ext cx="0" cy="287274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48680"/>
            <a:ext cx="873162" cy="895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C:\Users\ekocel\Desktop\IMG_3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068053"/>
            <a:ext cx="2195864" cy="2773723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6911881" y="4532312"/>
            <a:ext cx="2129832" cy="1921024"/>
            <a:chOff x="6911881" y="4254439"/>
            <a:chExt cx="2129832" cy="1921024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6911881" y="4254439"/>
              <a:ext cx="2129832" cy="1921024"/>
              <a:chOff x="1447799" y="609600"/>
              <a:chExt cx="3276601" cy="2438400"/>
            </a:xfrm>
          </p:grpSpPr>
          <p:cxnSp>
            <p:nvCxnSpPr>
              <p:cNvPr id="18" name="Straight Connector 17"/>
              <p:cNvCxnSpPr>
                <a:stCxn id="20" idx="1"/>
                <a:endCxn id="22" idx="0"/>
              </p:cNvCxnSpPr>
              <p:nvPr/>
            </p:nvCxnSpPr>
            <p:spPr>
              <a:xfrm>
                <a:off x="2477122" y="2159523"/>
                <a:ext cx="1200112" cy="3572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flipH="1">
                <a:off x="1562100" y="838200"/>
                <a:ext cx="38100" cy="190500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0" name="Picture 4" descr="http://www2.informatik.hu-berlin.de/~hochmuth/bvp/geofon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902529">
                <a:off x="2413123" y="2148269"/>
                <a:ext cx="381228" cy="307481"/>
              </a:xfrm>
              <a:prstGeom prst="rect">
                <a:avLst/>
              </a:prstGeom>
              <a:noFill/>
            </p:spPr>
          </p:pic>
          <p:pic>
            <p:nvPicPr>
              <p:cNvPr id="21" name="Picture 4" descr="http://www2.informatik.hu-berlin.de/~hochmuth/bvp/geofon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902529">
                <a:off x="2870323" y="2148269"/>
                <a:ext cx="381229" cy="307481"/>
              </a:xfrm>
              <a:prstGeom prst="rect">
                <a:avLst/>
              </a:prstGeom>
              <a:noFill/>
            </p:spPr>
          </p:pic>
          <p:pic>
            <p:nvPicPr>
              <p:cNvPr id="22" name="Picture 4" descr="http://www2.informatik.hu-berlin.de/~hochmuth/bvp/geofon.gi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902529">
                <a:off x="3399147" y="2148269"/>
                <a:ext cx="346978" cy="279856"/>
              </a:xfrm>
              <a:prstGeom prst="rect">
                <a:avLst/>
              </a:prstGeom>
              <a:noFill/>
            </p:spPr>
          </p:pic>
          <p:sp>
            <p:nvSpPr>
              <p:cNvPr id="23" name="Rectangle 22"/>
              <p:cNvSpPr/>
              <p:nvPr/>
            </p:nvSpPr>
            <p:spPr>
              <a:xfrm>
                <a:off x="1905000" y="2286000"/>
                <a:ext cx="304800" cy="5334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1600200" y="1524001"/>
                <a:ext cx="342900" cy="762000"/>
              </a:xfrm>
              <a:custGeom>
                <a:avLst/>
                <a:gdLst>
                  <a:gd name="connsiteX0" fmla="*/ 381000 w 381000"/>
                  <a:gd name="connsiteY0" fmla="*/ 695325 h 695325"/>
                  <a:gd name="connsiteX1" fmla="*/ 371475 w 381000"/>
                  <a:gd name="connsiteY1" fmla="*/ 619125 h 695325"/>
                  <a:gd name="connsiteX2" fmla="*/ 361950 w 381000"/>
                  <a:gd name="connsiteY2" fmla="*/ 590550 h 695325"/>
                  <a:gd name="connsiteX3" fmla="*/ 304800 w 381000"/>
                  <a:gd name="connsiteY3" fmla="*/ 561975 h 695325"/>
                  <a:gd name="connsiteX4" fmla="*/ 247650 w 381000"/>
                  <a:gd name="connsiteY4" fmla="*/ 533400 h 695325"/>
                  <a:gd name="connsiteX5" fmla="*/ 228600 w 381000"/>
                  <a:gd name="connsiteY5" fmla="*/ 504825 h 695325"/>
                  <a:gd name="connsiteX6" fmla="*/ 200025 w 381000"/>
                  <a:gd name="connsiteY6" fmla="*/ 485775 h 695325"/>
                  <a:gd name="connsiteX7" fmla="*/ 190500 w 381000"/>
                  <a:gd name="connsiteY7" fmla="*/ 457200 h 695325"/>
                  <a:gd name="connsiteX8" fmla="*/ 171450 w 381000"/>
                  <a:gd name="connsiteY8" fmla="*/ 428625 h 695325"/>
                  <a:gd name="connsiteX9" fmla="*/ 161925 w 381000"/>
                  <a:gd name="connsiteY9" fmla="*/ 400050 h 695325"/>
                  <a:gd name="connsiteX10" fmla="*/ 114300 w 381000"/>
                  <a:gd name="connsiteY10" fmla="*/ 342900 h 695325"/>
                  <a:gd name="connsiteX11" fmla="*/ 57150 w 381000"/>
                  <a:gd name="connsiteY11" fmla="*/ 228600 h 695325"/>
                  <a:gd name="connsiteX12" fmla="*/ 47625 w 381000"/>
                  <a:gd name="connsiteY12" fmla="*/ 200025 h 695325"/>
                  <a:gd name="connsiteX13" fmla="*/ 38100 w 381000"/>
                  <a:gd name="connsiteY13" fmla="*/ 66675 h 695325"/>
                  <a:gd name="connsiteX14" fmla="*/ 28575 w 381000"/>
                  <a:gd name="connsiteY14" fmla="*/ 19050 h 695325"/>
                  <a:gd name="connsiteX15" fmla="*/ 0 w 381000"/>
                  <a:gd name="connsiteY15" fmla="*/ 0 h 69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1000" h="695325">
                    <a:moveTo>
                      <a:pt x="381000" y="695325"/>
                    </a:moveTo>
                    <a:cubicBezTo>
                      <a:pt x="377825" y="669925"/>
                      <a:pt x="376054" y="644310"/>
                      <a:pt x="371475" y="619125"/>
                    </a:cubicBezTo>
                    <a:cubicBezTo>
                      <a:pt x="369679" y="609247"/>
                      <a:pt x="368222" y="598390"/>
                      <a:pt x="361950" y="590550"/>
                    </a:cubicBezTo>
                    <a:cubicBezTo>
                      <a:pt x="343752" y="567802"/>
                      <a:pt x="327807" y="573479"/>
                      <a:pt x="304800" y="561975"/>
                    </a:cubicBezTo>
                    <a:cubicBezTo>
                      <a:pt x="230942" y="525046"/>
                      <a:pt x="319474" y="557341"/>
                      <a:pt x="247650" y="533400"/>
                    </a:cubicBezTo>
                    <a:cubicBezTo>
                      <a:pt x="241300" y="523875"/>
                      <a:pt x="236695" y="512920"/>
                      <a:pt x="228600" y="504825"/>
                    </a:cubicBezTo>
                    <a:cubicBezTo>
                      <a:pt x="220505" y="496730"/>
                      <a:pt x="207176" y="494714"/>
                      <a:pt x="200025" y="485775"/>
                    </a:cubicBezTo>
                    <a:cubicBezTo>
                      <a:pt x="193753" y="477935"/>
                      <a:pt x="194990" y="466180"/>
                      <a:pt x="190500" y="457200"/>
                    </a:cubicBezTo>
                    <a:cubicBezTo>
                      <a:pt x="185380" y="446961"/>
                      <a:pt x="176570" y="438864"/>
                      <a:pt x="171450" y="428625"/>
                    </a:cubicBezTo>
                    <a:cubicBezTo>
                      <a:pt x="166960" y="419645"/>
                      <a:pt x="166415" y="409030"/>
                      <a:pt x="161925" y="400050"/>
                    </a:cubicBezTo>
                    <a:cubicBezTo>
                      <a:pt x="141503" y="359206"/>
                      <a:pt x="143792" y="380818"/>
                      <a:pt x="114300" y="342900"/>
                    </a:cubicBezTo>
                    <a:cubicBezTo>
                      <a:pt x="71216" y="287507"/>
                      <a:pt x="78042" y="291276"/>
                      <a:pt x="57150" y="228600"/>
                    </a:cubicBezTo>
                    <a:lnTo>
                      <a:pt x="47625" y="200025"/>
                    </a:lnTo>
                    <a:cubicBezTo>
                      <a:pt x="44450" y="155575"/>
                      <a:pt x="42765" y="110993"/>
                      <a:pt x="38100" y="66675"/>
                    </a:cubicBezTo>
                    <a:cubicBezTo>
                      <a:pt x="36405" y="50575"/>
                      <a:pt x="36607" y="33106"/>
                      <a:pt x="28575" y="19050"/>
                    </a:cubicBezTo>
                    <a:cubicBezTo>
                      <a:pt x="22895" y="9111"/>
                      <a:pt x="0" y="0"/>
                      <a:pt x="0" y="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1752600" y="1600200"/>
                <a:ext cx="738266" cy="648638"/>
              </a:xfrm>
              <a:custGeom>
                <a:avLst/>
                <a:gdLst>
                  <a:gd name="connsiteX0" fmla="*/ 762000 w 766841"/>
                  <a:gd name="connsiteY0" fmla="*/ 500980 h 597168"/>
                  <a:gd name="connsiteX1" fmla="*/ 676275 w 766841"/>
                  <a:gd name="connsiteY1" fmla="*/ 539080 h 597168"/>
                  <a:gd name="connsiteX2" fmla="*/ 647700 w 766841"/>
                  <a:gd name="connsiteY2" fmla="*/ 548605 h 597168"/>
                  <a:gd name="connsiteX3" fmla="*/ 619125 w 766841"/>
                  <a:gd name="connsiteY3" fmla="*/ 567655 h 597168"/>
                  <a:gd name="connsiteX4" fmla="*/ 542925 w 766841"/>
                  <a:gd name="connsiteY4" fmla="*/ 577180 h 597168"/>
                  <a:gd name="connsiteX5" fmla="*/ 428625 w 766841"/>
                  <a:gd name="connsiteY5" fmla="*/ 539080 h 597168"/>
                  <a:gd name="connsiteX6" fmla="*/ 371475 w 766841"/>
                  <a:gd name="connsiteY6" fmla="*/ 500980 h 597168"/>
                  <a:gd name="connsiteX7" fmla="*/ 304800 w 766841"/>
                  <a:gd name="connsiteY7" fmla="*/ 415255 h 597168"/>
                  <a:gd name="connsiteX8" fmla="*/ 257175 w 766841"/>
                  <a:gd name="connsiteY8" fmla="*/ 367630 h 597168"/>
                  <a:gd name="connsiteX9" fmla="*/ 238125 w 766841"/>
                  <a:gd name="connsiteY9" fmla="*/ 339055 h 597168"/>
                  <a:gd name="connsiteX10" fmla="*/ 228600 w 766841"/>
                  <a:gd name="connsiteY10" fmla="*/ 310480 h 597168"/>
                  <a:gd name="connsiteX11" fmla="*/ 200025 w 766841"/>
                  <a:gd name="connsiteY11" fmla="*/ 291430 h 597168"/>
                  <a:gd name="connsiteX12" fmla="*/ 180975 w 766841"/>
                  <a:gd name="connsiteY12" fmla="*/ 262855 h 597168"/>
                  <a:gd name="connsiteX13" fmla="*/ 123825 w 766841"/>
                  <a:gd name="connsiteY13" fmla="*/ 234280 h 597168"/>
                  <a:gd name="connsiteX14" fmla="*/ 104775 w 766841"/>
                  <a:gd name="connsiteY14" fmla="*/ 205705 h 597168"/>
                  <a:gd name="connsiteX15" fmla="*/ 85725 w 766841"/>
                  <a:gd name="connsiteY15" fmla="*/ 139030 h 597168"/>
                  <a:gd name="connsiteX16" fmla="*/ 76200 w 766841"/>
                  <a:gd name="connsiteY16" fmla="*/ 110455 h 597168"/>
                  <a:gd name="connsiteX17" fmla="*/ 66675 w 766841"/>
                  <a:gd name="connsiteY17" fmla="*/ 62830 h 597168"/>
                  <a:gd name="connsiteX18" fmla="*/ 38100 w 766841"/>
                  <a:gd name="connsiteY18" fmla="*/ 5680 h 597168"/>
                  <a:gd name="connsiteX19" fmla="*/ 0 w 766841"/>
                  <a:gd name="connsiteY19" fmla="*/ 5680 h 597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6841" h="597168">
                    <a:moveTo>
                      <a:pt x="762000" y="500980"/>
                    </a:moveTo>
                    <a:cubicBezTo>
                      <a:pt x="614558" y="550127"/>
                      <a:pt x="766841" y="493797"/>
                      <a:pt x="676275" y="539080"/>
                    </a:cubicBezTo>
                    <a:cubicBezTo>
                      <a:pt x="667295" y="543570"/>
                      <a:pt x="656680" y="544115"/>
                      <a:pt x="647700" y="548605"/>
                    </a:cubicBezTo>
                    <a:cubicBezTo>
                      <a:pt x="637461" y="553725"/>
                      <a:pt x="630169" y="564643"/>
                      <a:pt x="619125" y="567655"/>
                    </a:cubicBezTo>
                    <a:cubicBezTo>
                      <a:pt x="594429" y="574390"/>
                      <a:pt x="568325" y="574005"/>
                      <a:pt x="542925" y="577180"/>
                    </a:cubicBezTo>
                    <a:cubicBezTo>
                      <a:pt x="353677" y="558255"/>
                      <a:pt x="495011" y="597168"/>
                      <a:pt x="428625" y="539080"/>
                    </a:cubicBezTo>
                    <a:cubicBezTo>
                      <a:pt x="411395" y="524003"/>
                      <a:pt x="371475" y="500980"/>
                      <a:pt x="371475" y="500980"/>
                    </a:cubicBezTo>
                    <a:cubicBezTo>
                      <a:pt x="275180" y="356537"/>
                      <a:pt x="379407" y="504784"/>
                      <a:pt x="304800" y="415255"/>
                    </a:cubicBezTo>
                    <a:cubicBezTo>
                      <a:pt x="265113" y="367630"/>
                      <a:pt x="309563" y="402555"/>
                      <a:pt x="257175" y="367630"/>
                    </a:cubicBezTo>
                    <a:cubicBezTo>
                      <a:pt x="250825" y="358105"/>
                      <a:pt x="243245" y="349294"/>
                      <a:pt x="238125" y="339055"/>
                    </a:cubicBezTo>
                    <a:cubicBezTo>
                      <a:pt x="233635" y="330075"/>
                      <a:pt x="234872" y="318320"/>
                      <a:pt x="228600" y="310480"/>
                    </a:cubicBezTo>
                    <a:cubicBezTo>
                      <a:pt x="221449" y="301541"/>
                      <a:pt x="209550" y="297780"/>
                      <a:pt x="200025" y="291430"/>
                    </a:cubicBezTo>
                    <a:cubicBezTo>
                      <a:pt x="193675" y="281905"/>
                      <a:pt x="189070" y="270950"/>
                      <a:pt x="180975" y="262855"/>
                    </a:cubicBezTo>
                    <a:cubicBezTo>
                      <a:pt x="162511" y="244391"/>
                      <a:pt x="147066" y="242027"/>
                      <a:pt x="123825" y="234280"/>
                    </a:cubicBezTo>
                    <a:cubicBezTo>
                      <a:pt x="117475" y="224755"/>
                      <a:pt x="109895" y="215944"/>
                      <a:pt x="104775" y="205705"/>
                    </a:cubicBezTo>
                    <a:cubicBezTo>
                      <a:pt x="97162" y="190480"/>
                      <a:pt x="89794" y="153272"/>
                      <a:pt x="85725" y="139030"/>
                    </a:cubicBezTo>
                    <a:cubicBezTo>
                      <a:pt x="82967" y="129376"/>
                      <a:pt x="78635" y="120195"/>
                      <a:pt x="76200" y="110455"/>
                    </a:cubicBezTo>
                    <a:cubicBezTo>
                      <a:pt x="72273" y="94749"/>
                      <a:pt x="70602" y="78536"/>
                      <a:pt x="66675" y="62830"/>
                    </a:cubicBezTo>
                    <a:cubicBezTo>
                      <a:pt x="63455" y="49950"/>
                      <a:pt x="51403" y="12332"/>
                      <a:pt x="38100" y="5680"/>
                    </a:cubicBezTo>
                    <a:cubicBezTo>
                      <a:pt x="26741" y="0"/>
                      <a:pt x="12700" y="5680"/>
                      <a:pt x="0" y="5680"/>
                    </a:cubicBezTo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00200" y="838200"/>
                <a:ext cx="228600" cy="3048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657350" y="11430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790700" y="1143000"/>
                <a:ext cx="0" cy="2286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Flowchart: Magnetic Disk 28"/>
              <p:cNvSpPr/>
              <p:nvPr/>
            </p:nvSpPr>
            <p:spPr>
              <a:xfrm flipH="1">
                <a:off x="1619250" y="1295400"/>
                <a:ext cx="76200" cy="304800"/>
              </a:xfrm>
              <a:prstGeom prst="flowChartMagneticDisk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lowchart: Magnetic Disk 29"/>
              <p:cNvSpPr/>
              <p:nvPr/>
            </p:nvSpPr>
            <p:spPr>
              <a:xfrm flipH="1">
                <a:off x="1752600" y="1295400"/>
                <a:ext cx="76200" cy="304800"/>
              </a:xfrm>
              <a:prstGeom prst="flowChartMagneticDisk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 rot="10800000">
                <a:off x="1447799" y="2743200"/>
                <a:ext cx="228600" cy="2286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ounded Rectangular Callout 31"/>
              <p:cNvSpPr/>
              <p:nvPr/>
            </p:nvSpPr>
            <p:spPr>
              <a:xfrm>
                <a:off x="2057400" y="609600"/>
                <a:ext cx="762000" cy="228600"/>
              </a:xfrm>
              <a:prstGeom prst="wedgeRoundRectCallout">
                <a:avLst>
                  <a:gd name="adj1" fmla="val -69271"/>
                  <a:gd name="adj2" fmla="val 137500"/>
                  <a:gd name="adj3" fmla="val 1666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HDR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3" name="Rounded Rectangular Callout 32"/>
              <p:cNvSpPr/>
              <p:nvPr/>
            </p:nvSpPr>
            <p:spPr>
              <a:xfrm>
                <a:off x="2590800" y="2819400"/>
                <a:ext cx="1143000" cy="228600"/>
              </a:xfrm>
              <a:prstGeom prst="wedgeRoundRectCallout">
                <a:avLst>
                  <a:gd name="adj1" fmla="val -80105"/>
                  <a:gd name="adj2" fmla="val -120834"/>
                  <a:gd name="adj3" fmla="val 1666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dirty="0" smtClean="0">
                    <a:solidFill>
                      <a:schemeClr val="bg1"/>
                    </a:solidFill>
                    <a:latin typeface="Calibri" pitchFamily="34" charset="0"/>
                  </a:rPr>
                  <a:t>Battery</a:t>
                </a:r>
                <a:endParaRPr lang="en-US" sz="1200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34" name="Rounded Rectangular Callout 33"/>
              <p:cNvSpPr/>
              <p:nvPr/>
            </p:nvSpPr>
            <p:spPr>
              <a:xfrm>
                <a:off x="3048000" y="1371600"/>
                <a:ext cx="1676400" cy="381000"/>
              </a:xfrm>
              <a:prstGeom prst="wedgeRoundRectCallout">
                <a:avLst>
                  <a:gd name="adj1" fmla="val -52226"/>
                  <a:gd name="adj2" fmla="val 147500"/>
                  <a:gd name="adj3" fmla="val 16667"/>
                </a:avLst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200" b="1" dirty="0" smtClean="0">
                    <a:solidFill>
                      <a:schemeClr val="bg1"/>
                    </a:solidFill>
                    <a:latin typeface="Calibri" pitchFamily="34" charset="0"/>
                  </a:rPr>
                  <a:t>3 x 1C geophone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42" name="Straight Connector 41"/>
            <p:cNvCxnSpPr>
              <a:stCxn id="20" idx="0"/>
              <a:endCxn id="22" idx="0"/>
            </p:cNvCxnSpPr>
            <p:nvPr/>
          </p:nvCxnSpPr>
          <p:spPr>
            <a:xfrm flipV="1">
              <a:off x="7737957" y="5516458"/>
              <a:ext cx="623085" cy="4917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7452320" y="5501380"/>
              <a:ext cx="111185" cy="1137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7039206" y="5016334"/>
              <a:ext cx="191000" cy="564957"/>
            </a:xfrm>
            <a:custGeom>
              <a:avLst/>
              <a:gdLst>
                <a:gd name="connsiteX0" fmla="*/ 8575 w 191000"/>
                <a:gd name="connsiteY0" fmla="*/ 12866 h 564957"/>
                <a:gd name="connsiteX1" fmla="*/ 43081 w 191000"/>
                <a:gd name="connsiteY1" fmla="*/ 64624 h 564957"/>
                <a:gd name="connsiteX2" fmla="*/ 51707 w 191000"/>
                <a:gd name="connsiteY2" fmla="*/ 90504 h 564957"/>
                <a:gd name="connsiteX3" fmla="*/ 86213 w 191000"/>
                <a:gd name="connsiteY3" fmla="*/ 142262 h 564957"/>
                <a:gd name="connsiteX4" fmla="*/ 112092 w 191000"/>
                <a:gd name="connsiteY4" fmla="*/ 194021 h 564957"/>
                <a:gd name="connsiteX5" fmla="*/ 137971 w 191000"/>
                <a:gd name="connsiteY5" fmla="*/ 280285 h 564957"/>
                <a:gd name="connsiteX6" fmla="*/ 155224 w 191000"/>
                <a:gd name="connsiteY6" fmla="*/ 332043 h 564957"/>
                <a:gd name="connsiteX7" fmla="*/ 163851 w 191000"/>
                <a:gd name="connsiteY7" fmla="*/ 392428 h 564957"/>
                <a:gd name="connsiteX8" fmla="*/ 172477 w 191000"/>
                <a:gd name="connsiteY8" fmla="*/ 418308 h 564957"/>
                <a:gd name="connsiteX9" fmla="*/ 181103 w 191000"/>
                <a:gd name="connsiteY9" fmla="*/ 452813 h 564957"/>
                <a:gd name="connsiteX10" fmla="*/ 189730 w 191000"/>
                <a:gd name="connsiteY10" fmla="*/ 564957 h 564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1000" h="564957">
                  <a:moveTo>
                    <a:pt x="8575" y="12866"/>
                  </a:moveTo>
                  <a:cubicBezTo>
                    <a:pt x="29089" y="74405"/>
                    <a:pt x="0" y="0"/>
                    <a:pt x="43081" y="64624"/>
                  </a:cubicBezTo>
                  <a:cubicBezTo>
                    <a:pt x="48125" y="72190"/>
                    <a:pt x="47291" y="82555"/>
                    <a:pt x="51707" y="90504"/>
                  </a:cubicBezTo>
                  <a:cubicBezTo>
                    <a:pt x="61777" y="108630"/>
                    <a:pt x="86213" y="142262"/>
                    <a:pt x="86213" y="142262"/>
                  </a:cubicBezTo>
                  <a:cubicBezTo>
                    <a:pt x="117668" y="236630"/>
                    <a:pt x="67504" y="93698"/>
                    <a:pt x="112092" y="194021"/>
                  </a:cubicBezTo>
                  <a:cubicBezTo>
                    <a:pt x="130865" y="236259"/>
                    <a:pt x="126388" y="241675"/>
                    <a:pt x="137971" y="280285"/>
                  </a:cubicBezTo>
                  <a:cubicBezTo>
                    <a:pt x="143197" y="297704"/>
                    <a:pt x="155224" y="332043"/>
                    <a:pt x="155224" y="332043"/>
                  </a:cubicBezTo>
                  <a:cubicBezTo>
                    <a:pt x="158100" y="352171"/>
                    <a:pt x="159863" y="372490"/>
                    <a:pt x="163851" y="392428"/>
                  </a:cubicBezTo>
                  <a:cubicBezTo>
                    <a:pt x="165634" y="401345"/>
                    <a:pt x="169979" y="409565"/>
                    <a:pt x="172477" y="418308"/>
                  </a:cubicBezTo>
                  <a:cubicBezTo>
                    <a:pt x="175734" y="429708"/>
                    <a:pt x="178228" y="441311"/>
                    <a:pt x="181103" y="452813"/>
                  </a:cubicBezTo>
                  <a:cubicBezTo>
                    <a:pt x="191000" y="541883"/>
                    <a:pt x="189730" y="504412"/>
                    <a:pt x="189730" y="56495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7151298" y="5011947"/>
              <a:ext cx="131084" cy="595223"/>
            </a:xfrm>
            <a:custGeom>
              <a:avLst/>
              <a:gdLst>
                <a:gd name="connsiteX0" fmla="*/ 0 w 131084"/>
                <a:gd name="connsiteY0" fmla="*/ 0 h 595223"/>
                <a:gd name="connsiteX1" fmla="*/ 34506 w 131084"/>
                <a:gd name="connsiteY1" fmla="*/ 138023 h 595223"/>
                <a:gd name="connsiteX2" fmla="*/ 51759 w 131084"/>
                <a:gd name="connsiteY2" fmla="*/ 189781 h 595223"/>
                <a:gd name="connsiteX3" fmla="*/ 69011 w 131084"/>
                <a:gd name="connsiteY3" fmla="*/ 267419 h 595223"/>
                <a:gd name="connsiteX4" fmla="*/ 86264 w 131084"/>
                <a:gd name="connsiteY4" fmla="*/ 293298 h 595223"/>
                <a:gd name="connsiteX5" fmla="*/ 94891 w 131084"/>
                <a:gd name="connsiteY5" fmla="*/ 336430 h 595223"/>
                <a:gd name="connsiteX6" fmla="*/ 103517 w 131084"/>
                <a:gd name="connsiteY6" fmla="*/ 388189 h 595223"/>
                <a:gd name="connsiteX7" fmla="*/ 112144 w 131084"/>
                <a:gd name="connsiteY7" fmla="*/ 414068 h 595223"/>
                <a:gd name="connsiteX8" fmla="*/ 129396 w 131084"/>
                <a:gd name="connsiteY8" fmla="*/ 508959 h 595223"/>
                <a:gd name="connsiteX9" fmla="*/ 129396 w 131084"/>
                <a:gd name="connsiteY9" fmla="*/ 595223 h 59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1084" h="595223">
                  <a:moveTo>
                    <a:pt x="0" y="0"/>
                  </a:moveTo>
                  <a:cubicBezTo>
                    <a:pt x="11502" y="46008"/>
                    <a:pt x="22028" y="92270"/>
                    <a:pt x="34506" y="138023"/>
                  </a:cubicBezTo>
                  <a:cubicBezTo>
                    <a:pt x="39291" y="155568"/>
                    <a:pt x="51759" y="189781"/>
                    <a:pt x="51759" y="189781"/>
                  </a:cubicBezTo>
                  <a:cubicBezTo>
                    <a:pt x="55072" y="209658"/>
                    <a:pt x="58393" y="246184"/>
                    <a:pt x="69011" y="267419"/>
                  </a:cubicBezTo>
                  <a:cubicBezTo>
                    <a:pt x="73648" y="276692"/>
                    <a:pt x="80513" y="284672"/>
                    <a:pt x="86264" y="293298"/>
                  </a:cubicBezTo>
                  <a:cubicBezTo>
                    <a:pt x="89140" y="307675"/>
                    <a:pt x="92268" y="322004"/>
                    <a:pt x="94891" y="336430"/>
                  </a:cubicBezTo>
                  <a:cubicBezTo>
                    <a:pt x="98020" y="353639"/>
                    <a:pt x="99723" y="371115"/>
                    <a:pt x="103517" y="388189"/>
                  </a:cubicBezTo>
                  <a:cubicBezTo>
                    <a:pt x="105490" y="397065"/>
                    <a:pt x="109646" y="405325"/>
                    <a:pt x="112144" y="414068"/>
                  </a:cubicBezTo>
                  <a:cubicBezTo>
                    <a:pt x="120749" y="444185"/>
                    <a:pt x="127586" y="478193"/>
                    <a:pt x="129396" y="508959"/>
                  </a:cubicBezTo>
                  <a:cubicBezTo>
                    <a:pt x="131084" y="537664"/>
                    <a:pt x="129396" y="566468"/>
                    <a:pt x="129396" y="595223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5" grpId="1"/>
      <p:bldP spid="36" grpId="0"/>
      <p:bldP spid="36" grpId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098" name="Picture 2" descr="C:\Users\ekocel\Desktop\IMG_1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4295092" cy="3221421"/>
          </a:xfrm>
          <a:prstGeom prst="rect">
            <a:avLst/>
          </a:prstGeom>
          <a:noFill/>
        </p:spPr>
      </p:pic>
      <p:pic>
        <p:nvPicPr>
          <p:cNvPr id="4099" name="Picture 3" descr="C:\Users\ekocel\Desktop\887145_522389411139797_281847721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327401" cy="3245551"/>
          </a:xfrm>
          <a:prstGeom prst="rect">
            <a:avLst/>
          </a:prstGeom>
          <a:noFill/>
        </p:spPr>
      </p:pic>
      <p:sp>
        <p:nvSpPr>
          <p:cNvPr id="9" name="TextBox 8">
            <a:hlinkClick r:id="rId4" action="ppaction://hlinkfile"/>
          </p:cNvPr>
          <p:cNvSpPr txBox="1"/>
          <p:nvPr/>
        </p:nvSpPr>
        <p:spPr>
          <a:xfrm>
            <a:off x="581025" y="490537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Propelled  P-wave source </a:t>
            </a:r>
          </a:p>
          <a:p>
            <a:r>
              <a:rPr lang="en-US" dirty="0" smtClean="0">
                <a:latin typeface="Calibri" pitchFamily="34" charset="0"/>
              </a:rPr>
              <a:t>         100 lbs. hammer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876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Propelled  S-wave source </a:t>
            </a:r>
          </a:p>
          <a:p>
            <a:r>
              <a:rPr lang="en-US" dirty="0" smtClean="0">
                <a:latin typeface="Calibri" pitchFamily="34" charset="0"/>
              </a:rPr>
              <a:t>            100 lbs. hammer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Acquisition Details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5FD83-30BB-43D1-B328-DC69F6D2CBD3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Processing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47656" y="1268760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Random noise: </a:t>
            </a:r>
            <a:r>
              <a:rPr lang="en-US" dirty="0" smtClean="0">
                <a:latin typeface="Calibri" pitchFamily="34" charset="0"/>
              </a:rPr>
              <a:t>Populated village area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Band pass filter: </a:t>
            </a:r>
            <a:r>
              <a:rPr lang="en-US" dirty="0" smtClean="0">
                <a:latin typeface="Calibri" pitchFamily="34" charset="0"/>
              </a:rPr>
              <a:t>25 Hz – 110Hz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65313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Limited bandwidth: deepest reflection is at 800 ms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08720"/>
            <a:ext cx="5328592" cy="260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717032"/>
            <a:ext cx="6012160" cy="2893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910BD-DF1A-4A0D-8C09-6E2DD3141F2C}" type="slidenum">
              <a:rPr lang="tr-TR" smtClean="0"/>
              <a:pPr/>
              <a:t>9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92326" y="476672"/>
            <a:ext cx="896112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518864" y="537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350">
                  <a:noFill/>
                </a:ln>
                <a:solidFill>
                  <a:srgbClr val="FF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+mj-ea"/>
                <a:cs typeface="+mj-cs"/>
              </a:rPr>
              <a:t>Results: P-AWD </a:t>
            </a:r>
            <a:endParaRPr kumimoji="0" lang="en-US" sz="2400" b="1" i="0" u="none" strike="noStrike" kern="1200" cap="none" spc="0" normalizeH="0" baseline="0" noProof="0" dirty="0">
              <a:ln w="6350">
                <a:noFill/>
              </a:ln>
              <a:solidFill>
                <a:srgbClr val="FF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172400" y="548680"/>
            <a:ext cx="411480" cy="369332"/>
            <a:chOff x="2133600" y="6069928"/>
            <a:chExt cx="685800" cy="447527"/>
          </a:xfrm>
        </p:grpSpPr>
        <p:cxnSp>
          <p:nvCxnSpPr>
            <p:cNvPr id="16" name="Straight Arrow Connector 15"/>
            <p:cNvCxnSpPr/>
            <p:nvPr/>
          </p:nvCxnSpPr>
          <p:spPr>
            <a:xfrm>
              <a:off x="2133600" y="6400800"/>
              <a:ext cx="68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178420" y="6069928"/>
              <a:ext cx="609600" cy="44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Calibri" pitchFamily="34" charset="0"/>
                </a:rPr>
                <a:t>N</a:t>
              </a:r>
              <a:endParaRPr lang="en-US" b="1" dirty="0">
                <a:latin typeface="Calibri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412500" y="678444"/>
            <a:ext cx="8191948" cy="4899763"/>
            <a:chOff x="412500" y="678444"/>
            <a:chExt cx="8191948" cy="4899763"/>
          </a:xfrm>
        </p:grpSpPr>
        <p:grpSp>
          <p:nvGrpSpPr>
            <p:cNvPr id="20" name="Group 19"/>
            <p:cNvGrpSpPr/>
            <p:nvPr/>
          </p:nvGrpSpPr>
          <p:grpSpPr>
            <a:xfrm>
              <a:off x="755576" y="908720"/>
              <a:ext cx="7848872" cy="4669487"/>
              <a:chOff x="755576" y="908720"/>
              <a:chExt cx="7848872" cy="4669487"/>
            </a:xfrm>
          </p:grpSpPr>
          <p:pic>
            <p:nvPicPr>
              <p:cNvPr id="1029" name="Picture 5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55576" y="908720"/>
                <a:ext cx="7848872" cy="46018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6807248" y="5301208"/>
                <a:ext cx="93610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Calibri" pitchFamily="34" charset="0"/>
                  </a:rPr>
                  <a:t>m/s</a:t>
                </a:r>
                <a:endParaRPr lang="en-US" sz="1200" dirty="0">
                  <a:latin typeface="Calibri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6200000">
              <a:off x="-157511" y="2616234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TIME (ms)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02448" y="678444"/>
              <a:ext cx="1447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bg1">
                      <a:lumMod val="50000"/>
                    </a:schemeClr>
                  </a:solidFill>
                  <a:latin typeface="Calibri" pitchFamily="34" charset="0"/>
                </a:rPr>
                <a:t>OFFSET (m)</a:t>
              </a:r>
              <a:endParaRPr lang="en-US" sz="1400" b="1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79712" y="57332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Stacking velocity section shows several transition zones</a:t>
            </a:r>
          </a:p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79712" y="5733256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The CMP stacked section shows multiple discontinuity profile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35" y="620688"/>
            <a:ext cx="8147621" cy="4387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972" y="908720"/>
            <a:ext cx="7809476" cy="4115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8539</TotalTime>
  <Words>473</Words>
  <Application>Microsoft Office PowerPoint</Application>
  <PresentationFormat>On-screen Show (4:3)</PresentationFormat>
  <Paragraphs>164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icha</dc:creator>
  <cp:lastModifiedBy>Ery</cp:lastModifiedBy>
  <cp:revision>465</cp:revision>
  <dcterms:created xsi:type="dcterms:W3CDTF">2011-10-21T01:17:35Z</dcterms:created>
  <dcterms:modified xsi:type="dcterms:W3CDTF">2013-05-16T11:42:25Z</dcterms:modified>
</cp:coreProperties>
</file>